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60" r:id="rId10"/>
    <p:sldId id="295" r:id="rId11"/>
    <p:sldId id="296" r:id="rId12"/>
    <p:sldId id="299" r:id="rId13"/>
    <p:sldId id="297" r:id="rId14"/>
    <p:sldId id="301" r:id="rId15"/>
    <p:sldId id="302" r:id="rId16"/>
    <p:sldId id="298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10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B9C2447-DE5A-4A54-A1A4-FE47B435E27D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11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773D-4DE4-4C23-A0E1-1405D0C4CD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C036C-B4BA-47E4-A0FB-362B8CBD563E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4EF4-4C61-49FE-BF98-DB2C58650D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 verbindingslijn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Gelijkbenige driehoek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 verbindingslijn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B037-0516-438C-9BFE-6D33B9E34553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A612-CA37-419E-9E0A-D26BE4E5AB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FB656-2EE5-4827-B659-130109536D22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4036-8CB2-44EE-A8BA-39B2C881F18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D04D-74A9-4237-936E-FCF3CAA92A89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35AD0-BBD2-467A-997B-9E37D1AEBD7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0E2F2-1912-4218-A0E0-9184B725ABD7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74A-5574-4AB4-930F-AC70FD8094F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E893B-B261-4997-841D-A328EACA96D9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8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D1688-A5DD-4C2F-9B52-A403ABC0182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elijkbenige driehoe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4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D29FF-0E3B-40F3-A693-29FF629B5637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197B-04AA-4D95-939A-AE876C4629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 verbindingslijn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Gelijkbenige driehoek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0AE0-804A-4D91-9167-1947FB9C6532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1F6A1-2B60-4D3D-9177-88A6B657177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Rechte verbindingslijn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Gelijkbenige driehoek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5420-8480-4C20-9913-8DA076BD22EF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DF881-C7D1-4448-9BBA-2B6F342A19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59AA-052B-4402-A2A4-19551727487C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D94-7043-4AED-9912-62E51DD649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jdelijke aanduiding voor titel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075" name="Tijdelijke aanduiding voor tekst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9F36B-0786-4395-8208-A7E9025B6409}" type="datetimeFigureOut">
              <a:rPr lang="nl-NL"/>
              <a:pPr>
                <a:defRPr/>
              </a:pPr>
              <a:t>28-11-2017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F4D00-AA07-4536-A0EE-D025023F4B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031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032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05" r:id="rId2"/>
    <p:sldLayoutId id="2147484110" r:id="rId3"/>
    <p:sldLayoutId id="2147484106" r:id="rId4"/>
    <p:sldLayoutId id="2147484107" r:id="rId5"/>
    <p:sldLayoutId id="2147484111" r:id="rId6"/>
    <p:sldLayoutId id="2147484112" r:id="rId7"/>
    <p:sldLayoutId id="2147484113" r:id="rId8"/>
    <p:sldLayoutId id="2147484114" r:id="rId9"/>
    <p:sldLayoutId id="2147484108" r:id="rId10"/>
    <p:sldLayoutId id="21474841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nl-NL"/>
              <a:t>HIS, EPD en ADEPD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nl-NL"/>
              <a:t>Taak 4 De </a:t>
            </a:r>
            <a:r>
              <a:rPr lang="nl-NL" dirty="0"/>
              <a:t>centrale rol van de computer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38" y="857250"/>
            <a:ext cx="1782762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Heden - EPD</a:t>
            </a:r>
          </a:p>
        </p:txBody>
      </p:sp>
      <p:graphicFrame>
        <p:nvGraphicFramePr>
          <p:cNvPr id="2050" name="Tijdelijke aanduiding voor inhoud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0113" y="1341438"/>
          <a:ext cx="74168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3" imgW="6121040" imgH="4764475" progId="Word.Document.12">
                  <p:embed/>
                </p:oleObj>
              </mc:Choice>
              <mc:Fallback>
                <p:oleObj name="Document" r:id="rId3" imgW="6121040" imgH="4764475" progId="Word.Document.12">
                  <p:embed/>
                  <p:pic>
                    <p:nvPicPr>
                      <p:cNvPr id="0" name="Tijdelijke aanduiding voor inhoud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7416800" cy="525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 – zie reader</a:t>
            </a:r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6238" y="3068638"/>
            <a:ext cx="3074987" cy="2633662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</a:t>
            </a:r>
          </a:p>
        </p:txBody>
      </p:sp>
      <p:sp>
        <p:nvSpPr>
          <p:cNvPr id="2048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nl-NL" b="1"/>
              <a:t>Blaasontsteking</a:t>
            </a:r>
            <a:endParaRPr lang="nl-NL"/>
          </a:p>
          <a:p>
            <a:r>
              <a:rPr lang="nl-NL"/>
              <a:t>S	pijn bij plassen en vaak plassen, geen koorts, 	blaasontsteking?</a:t>
            </a:r>
          </a:p>
          <a:p>
            <a:r>
              <a:rPr lang="nl-NL"/>
              <a:t>O 	urine: nitr +</a:t>
            </a:r>
          </a:p>
          <a:p>
            <a:r>
              <a:rPr lang="nl-NL"/>
              <a:t>E	ongecompliceerde urineweginfectie</a:t>
            </a:r>
          </a:p>
          <a:p>
            <a:r>
              <a:rPr lang="en-US"/>
              <a:t>P 	trimethoprim 1 dd 300 mg, no. 3</a:t>
            </a:r>
            <a:endParaRPr lang="nl-NL"/>
          </a:p>
          <a:p>
            <a:pPr eaLnBrk="1" hangingPunct="1">
              <a:buFont typeface="Wingdings 3" pitchFamily="18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nl-NL" b="1"/>
              <a:t>Oorsmeer</a:t>
            </a:r>
            <a:endParaRPr lang="nl-NL"/>
          </a:p>
          <a:p>
            <a:r>
              <a:rPr lang="nl-NL"/>
              <a:t>S	hoort weinig, eerder gehad, toen oorsmeer</a:t>
            </a:r>
          </a:p>
          <a:p>
            <a:r>
              <a:rPr lang="nl-NL"/>
              <a:t>O	cerumenproppen bdz</a:t>
            </a:r>
          </a:p>
          <a:p>
            <a:r>
              <a:rPr lang="nl-NL"/>
              <a:t>E	cerumen (= oorsmeer)</a:t>
            </a:r>
          </a:p>
          <a:p>
            <a:r>
              <a:rPr lang="nl-NL"/>
              <a:t>P 	oren uitgespoten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nl-NL" b="1"/>
              <a:t>Reizigersdiarree</a:t>
            </a:r>
            <a:endParaRPr lang="nl-NL"/>
          </a:p>
          <a:p>
            <a:r>
              <a:rPr lang="nl-NL"/>
              <a:t>S	voorkomen reizigersdiarree – reis naar Kenia</a:t>
            </a:r>
          </a:p>
          <a:p>
            <a:r>
              <a:rPr lang="nl-NL"/>
              <a:t>O	-</a:t>
            </a:r>
          </a:p>
          <a:p>
            <a:r>
              <a:rPr lang="nl-NL"/>
              <a:t>E	voorkomen reizigersdiarree</a:t>
            </a:r>
          </a:p>
          <a:p>
            <a:r>
              <a:rPr lang="nl-NL"/>
              <a:t>P 	adviezen conform NHG-Telefoonwijzer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nl-NL" b="1"/>
              <a:t>Verstopping</a:t>
            </a:r>
            <a:endParaRPr lang="nl-NL"/>
          </a:p>
          <a:p>
            <a:r>
              <a:rPr lang="nl-NL"/>
              <a:t>S	pijnlijk en moeilijk ontlasting ± 1x /week; geen 	alarmerende symptomen</a:t>
            </a:r>
          </a:p>
          <a:p>
            <a:r>
              <a:rPr lang="nl-NL"/>
              <a:t>O	-</a:t>
            </a:r>
          </a:p>
          <a:p>
            <a:r>
              <a:rPr lang="nl-NL"/>
              <a:t>E	obstipatie</a:t>
            </a:r>
          </a:p>
          <a:p>
            <a:r>
              <a:rPr lang="nl-NL"/>
              <a:t>P 	voorlichting en adviezen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Oefening “Hoe maak je SOEP”</a:t>
            </a:r>
          </a:p>
        </p:txBody>
      </p:sp>
      <p:sp>
        <p:nvSpPr>
          <p:cNvPr id="2457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nl-NL" b="1"/>
              <a:t>Weekendconsult van huisarts Mastboom</a:t>
            </a:r>
            <a:endParaRPr lang="nl-NL"/>
          </a:p>
          <a:p>
            <a:r>
              <a:rPr lang="nl-NL"/>
              <a:t>S	(waarnemer Mastboom) aanval van benauwdheid, 	koorts 38,7, groen sputum</a:t>
            </a:r>
          </a:p>
          <a:p>
            <a:r>
              <a:rPr lang="nl-NL"/>
              <a:t>O	droge rhonchi over alle velden</a:t>
            </a:r>
          </a:p>
          <a:p>
            <a:r>
              <a:rPr lang="nl-NL"/>
              <a:t>E	astma-aanval</a:t>
            </a:r>
          </a:p>
          <a:p>
            <a:r>
              <a:rPr lang="nl-NL"/>
              <a:t>P	prednisolon 1 dd 30 mg gedurende 10 dagen, 	amoxicilline 3dd 500 mg no. 20, c: 1 dag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HIS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nl-NL"/>
              <a:t>HIS = 	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	Huisartsen Informatie Systeem</a:t>
            </a:r>
          </a:p>
          <a:p>
            <a:pPr eaLnBrk="1" hangingPunct="1">
              <a:buFont typeface="Wingdings 3" pitchFamily="18" charset="2"/>
              <a:buNone/>
            </a:pPr>
            <a:endParaRPr lang="nl-NL"/>
          </a:p>
          <a:p>
            <a:pPr lvl="1" eaLnBrk="1" hangingPunct="1"/>
            <a:r>
              <a:rPr lang="nl-NL" sz="2000"/>
              <a:t>Softwareprogramma geschreven voor de huisartsenpraktijk</a:t>
            </a:r>
          </a:p>
          <a:p>
            <a:pPr lvl="1" eaLnBrk="1" hangingPunct="1"/>
            <a:r>
              <a:rPr lang="nl-NL" sz="2000"/>
              <a:t>Diverse HIS-en: </a:t>
            </a:r>
          </a:p>
          <a:p>
            <a:pPr lvl="2" eaLnBrk="1" hangingPunct="1"/>
            <a:r>
              <a:rPr lang="nl-NL" sz="1700"/>
              <a:t>MicroHis</a:t>
            </a:r>
          </a:p>
          <a:p>
            <a:pPr lvl="2" eaLnBrk="1" hangingPunct="1"/>
            <a:r>
              <a:rPr lang="nl-NL" sz="1700"/>
              <a:t>Promedico</a:t>
            </a:r>
          </a:p>
          <a:p>
            <a:pPr lvl="2" eaLnBrk="1" hangingPunct="1"/>
            <a:r>
              <a:rPr lang="nl-NL" sz="1700"/>
              <a:t>MacHis</a:t>
            </a:r>
          </a:p>
          <a:p>
            <a:pPr lvl="2" eaLnBrk="1" hangingPunct="1"/>
            <a:r>
              <a:rPr lang="nl-NL" sz="1700"/>
              <a:t>OmniHis</a:t>
            </a:r>
          </a:p>
          <a:p>
            <a:pPr lvl="2" eaLnBrk="1" hangingPunct="1"/>
            <a:r>
              <a:rPr lang="nl-NL" sz="1700"/>
              <a:t>Mira</a:t>
            </a:r>
          </a:p>
          <a:p>
            <a:pPr lvl="2" eaLnBrk="1" hangingPunct="1"/>
            <a:r>
              <a:rPr lang="nl-NL" sz="1700"/>
              <a:t>Medicom</a:t>
            </a:r>
          </a:p>
          <a:p>
            <a:pPr lvl="2" eaLnBrk="1" hangingPunct="1">
              <a:buFont typeface="Wingdings 3" pitchFamily="18" charset="2"/>
              <a:buNone/>
            </a:pPr>
            <a:r>
              <a:rPr lang="nl-NL" sz="1700"/>
              <a:t>N.B. neem de naam van elk HIS waarmee je hebt gewerkt op in je CV!</a:t>
            </a:r>
          </a:p>
          <a:p>
            <a:pPr lvl="3" eaLnBrk="1" hangingPunct="1"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HIS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nl-NL"/>
              <a:t>Onderdelen van een HIS:</a:t>
            </a:r>
          </a:p>
          <a:p>
            <a:pPr eaLnBrk="1" hangingPunct="1">
              <a:buFont typeface="Wingdings 3" pitchFamily="18" charset="2"/>
              <a:buNone/>
            </a:pPr>
            <a:endParaRPr lang="nl-NL"/>
          </a:p>
          <a:p>
            <a:pPr lvl="1" eaLnBrk="1" hangingPunct="1"/>
            <a:r>
              <a:rPr lang="nl-NL" sz="2000"/>
              <a:t>Agenda</a:t>
            </a:r>
          </a:p>
          <a:p>
            <a:pPr lvl="1" eaLnBrk="1" hangingPunct="1"/>
            <a:r>
              <a:rPr lang="nl-NL" sz="2000"/>
              <a:t>Patiëntenbestand (NAW-gegevens van patiënten)</a:t>
            </a:r>
          </a:p>
          <a:p>
            <a:pPr lvl="1" eaLnBrk="1" hangingPunct="1"/>
            <a:r>
              <a:rPr lang="nl-NL" sz="2000"/>
              <a:t>Derdenbestand (NAW-gegevens van specialisten en zorgverzekeraars)</a:t>
            </a:r>
          </a:p>
          <a:p>
            <a:pPr lvl="1" eaLnBrk="1" hangingPunct="1"/>
            <a:r>
              <a:rPr lang="nl-NL" sz="2000"/>
              <a:t>Receptenmodule (schrijven van recepten)</a:t>
            </a:r>
          </a:p>
          <a:p>
            <a:pPr lvl="1" eaLnBrk="1" hangingPunct="1"/>
            <a:r>
              <a:rPr lang="nl-NL" sz="2000"/>
              <a:t>Correspondentiemodule (schrijven van verwijsbrieven)</a:t>
            </a:r>
          </a:p>
          <a:p>
            <a:pPr lvl="1" eaLnBrk="1" hangingPunct="1"/>
            <a:r>
              <a:rPr lang="nl-NL" sz="2000"/>
              <a:t>Financiële module (schrijven van rekeningen)</a:t>
            </a:r>
          </a:p>
          <a:p>
            <a:pPr lvl="1" eaLnBrk="1" hangingPunct="1"/>
            <a:r>
              <a:rPr lang="nl-NL" sz="2000"/>
              <a:t>EPD</a:t>
            </a:r>
          </a:p>
          <a:p>
            <a:pPr lvl="1" eaLnBrk="1" hangingPunct="1"/>
            <a:r>
              <a:rPr lang="nl-NL" sz="2000"/>
              <a:t>Enz.</a:t>
            </a:r>
            <a:endParaRPr lang="nl-NL" sz="1700"/>
          </a:p>
          <a:p>
            <a:pPr lvl="3" eaLnBrk="1" hangingPunct="1">
              <a:buFont typeface="Wingdings" pitchFamily="2" charset="2"/>
              <a:buNone/>
            </a:pPr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EPD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nl-NL"/>
              <a:t>EPD = 	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	Elektronisch Patiënten Dossier</a:t>
            </a:r>
            <a:endParaRPr lang="nl-NL" sz="2000"/>
          </a:p>
          <a:p>
            <a:pPr lvl="4" eaLnBrk="1" hangingPunct="1"/>
            <a:r>
              <a:rPr lang="nl-NL" sz="2000"/>
              <a:t>Deel van het HIS waar de ‘medische’ zaken worden geregistreerd</a:t>
            </a:r>
          </a:p>
          <a:p>
            <a:pPr lvl="4" eaLnBrk="1" hangingPunct="1"/>
            <a:r>
              <a:rPr lang="nl-NL" sz="2000"/>
              <a:t>Beter leesbaar dan handgeschreven patiëntenkaart</a:t>
            </a:r>
          </a:p>
          <a:p>
            <a:pPr lvl="4" eaLnBrk="1" hangingPunct="1"/>
            <a:r>
              <a:rPr lang="nl-NL" sz="2000"/>
              <a:t>Meer gegevens worden vastgelegd dan op papieren patiëntenkaart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/>
              <a:t>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/>
              <a:t>		Registratie van medische gegevens van belang voor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2000"/>
              <a:t>		de continuïteit en kwaliteit van de zorg.</a:t>
            </a:r>
          </a:p>
        </p:txBody>
      </p:sp>
      <p:pic>
        <p:nvPicPr>
          <p:cNvPr id="14340" name="Picture 2" descr="epd nr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24400"/>
            <a:ext cx="14255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Verleden - NHG Groene kaart </a:t>
            </a:r>
          </a:p>
        </p:txBody>
      </p:sp>
      <p:pic>
        <p:nvPicPr>
          <p:cNvPr id="15363" name="Tijdelijke aanduiding voor inhoud 3" descr="greone kaar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1268413"/>
            <a:ext cx="7345362" cy="914558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Heden - EPD</a:t>
            </a:r>
          </a:p>
        </p:txBody>
      </p:sp>
      <p:graphicFrame>
        <p:nvGraphicFramePr>
          <p:cNvPr id="1026" name="Tijdelijke aanduiding voor inhoud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0113" y="1341438"/>
          <a:ext cx="741680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121040" imgH="4764475" progId="Word.Document.12">
                  <p:embed/>
                </p:oleObj>
              </mc:Choice>
              <mc:Fallback>
                <p:oleObj name="Document" r:id="rId3" imgW="6121040" imgH="4764475" progId="Word.Document.12">
                  <p:embed/>
                  <p:pic>
                    <p:nvPicPr>
                      <p:cNvPr id="0" name="Tijdelijke aanduiding voor inhoud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7416800" cy="525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ADEPD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5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nl-NL"/>
              <a:t>ADEPD = 	Adequate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			Dossiervorming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			met het EPD</a:t>
            </a:r>
          </a:p>
          <a:p>
            <a:pPr eaLnBrk="1" hangingPunct="1">
              <a:buFont typeface="Wingdings 3" pitchFamily="18" charset="2"/>
              <a:buNone/>
            </a:pPr>
            <a:endParaRPr lang="nl-NL"/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Richtlijn van NHG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Het volgens deze richtlijn registreren levert </a:t>
            </a:r>
          </a:p>
          <a:p>
            <a:pPr eaLnBrk="1" hangingPunct="1"/>
            <a:r>
              <a:rPr lang="nl-NL"/>
              <a:t>een </a:t>
            </a:r>
            <a:r>
              <a:rPr lang="nl-NL" b="1"/>
              <a:t>eenduidig, goed gestructureerd overzicht</a:t>
            </a:r>
            <a:r>
              <a:rPr lang="nl-NL"/>
              <a:t> op, waarin alle relevante patiënteninformatie snel te vinden is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/>
              <a:t>	</a:t>
            </a:r>
            <a:r>
              <a:rPr lang="nl-NL" b="1"/>
              <a:t>	en</a:t>
            </a:r>
            <a:r>
              <a:rPr lang="nl-NL"/>
              <a:t> </a:t>
            </a:r>
          </a:p>
          <a:p>
            <a:pPr eaLnBrk="1" hangingPunct="1"/>
            <a:r>
              <a:rPr lang="nl-NL"/>
              <a:t>dat bovendien </a:t>
            </a:r>
            <a:r>
              <a:rPr lang="nl-NL" b="1"/>
              <a:t>uitwisselbaar</a:t>
            </a:r>
            <a:r>
              <a:rPr lang="nl-NL"/>
              <a:t> is tussen verschillende zorgverleners (ANW-diensten, vorige en nieuwe HA)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ADEPD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nl-NL"/>
              <a:t>Structuur d.m.v.</a:t>
            </a:r>
          </a:p>
          <a:p>
            <a:pPr>
              <a:buFont typeface="Wingdings 3" pitchFamily="18" charset="2"/>
              <a:buNone/>
            </a:pPr>
            <a:endParaRPr lang="nl-NL"/>
          </a:p>
          <a:p>
            <a:pPr lvl="1"/>
            <a:r>
              <a:rPr lang="nl-NL"/>
              <a:t>SOEP</a:t>
            </a:r>
          </a:p>
          <a:p>
            <a:pPr lvl="1"/>
            <a:r>
              <a:rPr lang="nl-NL"/>
              <a:t>Episoden</a:t>
            </a:r>
          </a:p>
          <a:p>
            <a:pPr lvl="1"/>
            <a:r>
              <a:rPr lang="nl-NL"/>
              <a:t>Episode gericht registreren</a:t>
            </a:r>
          </a:p>
          <a:p>
            <a:pPr lvl="1"/>
            <a:r>
              <a:rPr lang="nl-NL"/>
              <a:t>Enz.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/>
              <a:t>SOEP- notering bij het registreren van contacten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b="1" dirty="0"/>
              <a:t>S </a:t>
            </a:r>
            <a:r>
              <a:rPr lang="nl-NL" dirty="0"/>
              <a:t>is Subjectief 	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dirty="0"/>
              <a:t>bevat de klacht(en) en hulpvraag van de patiënt.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b="1" dirty="0"/>
              <a:t>O </a:t>
            </a:r>
            <a:r>
              <a:rPr lang="nl-NL" dirty="0"/>
              <a:t>is Objectief 	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dirty="0"/>
              <a:t>bevat de resultaten van lichamelijk- en aanvullend onderzoek.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b="1" dirty="0"/>
              <a:t>E </a:t>
            </a:r>
            <a:r>
              <a:rPr lang="nl-NL" dirty="0"/>
              <a:t>is Evaluatie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dirty="0"/>
              <a:t>bevat indien mogelijk de diagnose en anders de belangrijkste klacht(en).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b="1" dirty="0"/>
              <a:t>P </a:t>
            </a:r>
            <a:r>
              <a:rPr lang="nl-NL" dirty="0"/>
              <a:t>is Plan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dirty="0"/>
              <a:t>wat er gaat gebeuren, bijv. een verwijzing naar de specialist, het voorschrijven van een geneesmiddel.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nl-NL" dirty="0"/>
              <a:t>wat met de patiënt is besproken (de verstrekte voorlichting) of afgesproken, bijv. indien na 3 weken geen verbetering een afspraak maken.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orsprong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472</TotalTime>
  <Words>159</Words>
  <Application>Microsoft Office PowerPoint</Application>
  <PresentationFormat>Diavoorstelling (4:3)</PresentationFormat>
  <Paragraphs>96</Paragraphs>
  <Slides>16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Calibri</vt:lpstr>
      <vt:lpstr>Wingdings</vt:lpstr>
      <vt:lpstr>Wingdings 3</vt:lpstr>
      <vt:lpstr>Oorsprong</vt:lpstr>
      <vt:lpstr>Document</vt:lpstr>
      <vt:lpstr>HIS, EPD en ADEPD</vt:lpstr>
      <vt:lpstr>HIS</vt:lpstr>
      <vt:lpstr>HIS</vt:lpstr>
      <vt:lpstr>EPD</vt:lpstr>
      <vt:lpstr>Verleden - NHG Groene kaart </vt:lpstr>
      <vt:lpstr>Heden - EPD</vt:lpstr>
      <vt:lpstr>ADEPD</vt:lpstr>
      <vt:lpstr>ADEPD</vt:lpstr>
      <vt:lpstr>SOEP- notering bij het registreren van contacten</vt:lpstr>
      <vt:lpstr>Heden - EPD</vt:lpstr>
      <vt:lpstr>Oefening “Hoe maak je SOEP” – zie reader</vt:lpstr>
      <vt:lpstr>Oefening “Hoe maak je SOEP”</vt:lpstr>
      <vt:lpstr>Oefening “Hoe maak je SOEP”</vt:lpstr>
      <vt:lpstr>Oefening “Hoe maak je SOEP”</vt:lpstr>
      <vt:lpstr>Oefening “Hoe maak je SOEP”</vt:lpstr>
      <vt:lpstr>Oefening “Hoe maak je SOEP”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Jacolien</dc:creator>
  <cp:lastModifiedBy>Annelies de Groot</cp:lastModifiedBy>
  <cp:revision>66</cp:revision>
  <dcterms:created xsi:type="dcterms:W3CDTF">2010-05-17T07:45:16Z</dcterms:created>
  <dcterms:modified xsi:type="dcterms:W3CDTF">2017-11-28T14:59:25Z</dcterms:modified>
</cp:coreProperties>
</file>